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1" r:id="rId1"/>
    <p:sldMasterId id="2147483672" r:id="rId2"/>
  </p:sldMasterIdLst>
  <p:notesMasterIdLst>
    <p:notesMasterId r:id="rId7"/>
  </p:notesMasterIdLst>
  <p:sldIdLst>
    <p:sldId id="257" r:id="rId3"/>
    <p:sldId id="258" r:id="rId4"/>
    <p:sldId id="259" r:id="rId5"/>
    <p:sldId id="260" r:id="rId6"/>
  </p:sldIdLst>
  <p:sldSz cx="9144000" cy="5143500" type="screen16x9"/>
  <p:notesSz cx="6858000" cy="9144000"/>
  <p:embeddedFontLst>
    <p:embeddedFont>
      <p:font typeface="Montserrat ExtraBold" panose="00000900000000000000" pitchFamily="2" charset="0"/>
      <p:bold r:id="rId8"/>
      <p:boldItalic r:id="rId9"/>
    </p:embeddedFont>
    <p:embeddedFont>
      <p:font typeface="Montserrat Light" panose="00000400000000000000" pitchFamily="2" charset="0"/>
      <p:regular r:id="rId10"/>
      <p:bold r:id="rId11"/>
      <p:italic r:id="rId12"/>
      <p:boldItalic r:id="rId1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007">
          <p15:clr>
            <a:srgbClr val="747775"/>
          </p15:clr>
        </p15:guide>
        <p15:guide id="2" orient="horz" pos="1885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988" y="52"/>
      </p:cViewPr>
      <p:guideLst>
        <p:guide orient="horz" pos="2007"/>
        <p:guide orient="horz" pos="188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4.fntdata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font" Target="fonts/font3.fntdata"/><Relationship Id="rId4" Type="http://schemas.openxmlformats.org/officeDocument/2006/relationships/slide" Target="slides/slide2.xml"/><Relationship Id="rId9" Type="http://schemas.openxmlformats.org/officeDocument/2006/relationships/font" Target="fonts/font2.fntdata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36a833748c1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36a833748c1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36a833748c1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7" name="Google Shape;147;g36a833748c1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g36a833748c1_0_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pt-PT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36ae40ca456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36ae40ca456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36ae40ca456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9" name="Google Shape;159;g36ae40ca456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g36ae40ca456_0_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pt-PT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Objeto" type="obj">
  <p:cSld name="OBJEC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L="0" lvl="0" indent="0" algn="r" rtl="0">
              <a:spcBef>
                <a:spcPts val="0"/>
              </a:spcBef>
              <a:buNone/>
              <a:defRPr/>
            </a:lvl1pPr>
            <a:lvl2pPr marL="0" lvl="1" indent="0" algn="r" rtl="0">
              <a:spcBef>
                <a:spcPts val="0"/>
              </a:spcBef>
              <a:buNone/>
              <a:defRPr/>
            </a:lvl2pPr>
            <a:lvl3pPr marL="0" lvl="2" indent="0" algn="r" rtl="0">
              <a:spcBef>
                <a:spcPts val="0"/>
              </a:spcBef>
              <a:buNone/>
              <a:defRPr/>
            </a:lvl3pPr>
            <a:lvl4pPr marL="0" lvl="3" indent="0" algn="r" rtl="0">
              <a:spcBef>
                <a:spcPts val="0"/>
              </a:spcBef>
              <a:buNone/>
              <a:defRPr/>
            </a:lvl4pPr>
            <a:lvl5pPr marL="0" lvl="4" indent="0" algn="r" rtl="0">
              <a:spcBef>
                <a:spcPts val="0"/>
              </a:spcBef>
              <a:buNone/>
              <a:defRPr/>
            </a:lvl5pPr>
            <a:lvl6pPr marL="0" lvl="5" indent="0" algn="r" rtl="0">
              <a:spcBef>
                <a:spcPts val="0"/>
              </a:spcBef>
              <a:buNone/>
              <a:defRPr/>
            </a:lvl6pPr>
            <a:lvl7pPr marL="0" lvl="6" indent="0" algn="r" rtl="0">
              <a:spcBef>
                <a:spcPts val="0"/>
              </a:spcBef>
              <a:buNone/>
              <a:defRPr/>
            </a:lvl7pPr>
            <a:lvl8pPr marL="0" lvl="7" indent="0" algn="r" rtl="0">
              <a:spcBef>
                <a:spcPts val="0"/>
              </a:spcBef>
              <a:buNone/>
              <a:defRPr/>
            </a:lvl8pPr>
            <a:lvl9pPr marL="0" lvl="8" indent="0" algn="r" rtl="0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o de Título" type="title">
  <p:cSld name="TITLE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5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5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65" name="Google Shape;65;p15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Objeto" type="obj">
  <p:cSld name="OBJEC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6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6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6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beçalho da Secção" type="secHead">
  <p:cSld name="SECTION_HEADER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7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7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77" name="Google Shape;77;p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7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údo Duplo" type="twoObj">
  <p:cSld name="TWO_OBJECTS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8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8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3" name="Google Shape;83;p18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18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ção" type="twoTxTwoObj">
  <p:cSld name="TWO_OBJECTS_WITH_TEXT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9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9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200" cy="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90" name="Google Shape;90;p19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200" cy="27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91" name="Google Shape;91;p19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92" name="Google Shape;92;p19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400" cy="27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93" name="Google Shape;93;p19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9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ó Título" type="titleOnly">
  <p:cSld name="TITLE_ONLY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2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0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0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m branco" type="blank">
  <p:cSld name="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2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2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údo com Legenda" type="objTx">
  <p:cSld name="OBJECT_WITH_CAPTION_TEXT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2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300" cy="12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22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000" cy="36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108" name="Google Shape;108;p22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3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109" name="Google Shape;109;p2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2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m com Legenda" type="picTx">
  <p:cSld name="PICTURE_WITH_CAPTION_TEXT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300" cy="12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2400"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23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000" cy="3655200"/>
          </a:xfrm>
          <a:prstGeom prst="rect">
            <a:avLst/>
          </a:prstGeom>
          <a:noFill/>
          <a:ln>
            <a:noFill/>
          </a:ln>
        </p:spPr>
      </p:sp>
      <p:sp>
        <p:nvSpPr>
          <p:cNvPr id="115" name="Google Shape;115;p23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3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116" name="Google Shape;116;p2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2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Texto Vertical" type="vertTx">
  <p:cSld name="VERTICAL_TEXT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24"/>
          <p:cNvSpPr txBox="1">
            <a:spLocks noGrp="1"/>
          </p:cNvSpPr>
          <p:nvPr>
            <p:ph type="body" idx="1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22" name="Google Shape;122;p2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2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e Texto" type="vertTitleAndTx">
  <p:cSld name="VERTICAL_TITLE_AND_VERTICAL_TEXT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5"/>
          <p:cNvSpPr txBox="1">
            <a:spLocks noGrp="1"/>
          </p:cNvSpPr>
          <p:nvPr>
            <p:ph type="title"/>
          </p:nvPr>
        </p:nvSpPr>
        <p:spPr>
          <a:xfrm rot="5400000">
            <a:off x="5350050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25"/>
          <p:cNvSpPr txBox="1">
            <a:spLocks noGrp="1"/>
          </p:cNvSpPr>
          <p:nvPr>
            <p:ph type="body" idx="1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128" name="Google Shape;128;p25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25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2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movimentomaisfertilidade.pt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movimentomaisfertilidade.pt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7"/>
          <p:cNvSpPr/>
          <p:nvPr/>
        </p:nvSpPr>
        <p:spPr>
          <a:xfrm>
            <a:off x="486325" y="486825"/>
            <a:ext cx="8171100" cy="41706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p27"/>
          <p:cNvSpPr/>
          <p:nvPr/>
        </p:nvSpPr>
        <p:spPr>
          <a:xfrm>
            <a:off x="1370400" y="2127175"/>
            <a:ext cx="6403200" cy="39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PT" sz="2400">
                <a:latin typeface="Montserrat ExtraBold"/>
                <a:ea typeface="Montserrat ExtraBold"/>
                <a:cs typeface="Montserrat ExtraBold"/>
                <a:sym typeface="Montserrat ExtraBold"/>
              </a:rPr>
              <a:t>POST ADESÃO AO MOVIMENTO</a:t>
            </a:r>
            <a:endParaRPr sz="1600"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8"/>
          <p:cNvSpPr txBox="1"/>
          <p:nvPr/>
        </p:nvSpPr>
        <p:spPr>
          <a:xfrm>
            <a:off x="903150" y="920550"/>
            <a:ext cx="7337700" cy="33024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1425" tIns="51425" rIns="51425" bIns="5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PT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 [</a:t>
            </a:r>
            <a:r>
              <a:rPr lang="pt-PT" sz="1100">
                <a:solidFill>
                  <a:schemeClr val="dk1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rPr>
              <a:t>NOME DA EMPRESA</a:t>
            </a:r>
            <a:r>
              <a:rPr lang="pt-PT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], acreditamos que apoiar os nossos colaboradores em todas as fases da vida é fundamental para construir um ambiente de trabalho verdadeiramente inclusivo. Porque sabemos que a jornada para a parentalidade pode ser desafiante, decidimos integrar o Movimento +Fertilidade, uma iniciativa que visa criar um ecossistema empresarial de apoio à fertilidade e parentalidade.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PT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Esta adesão reflete o nosso compromisso em: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PT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✔️Desenvolver políticas empresariais inclusivas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PT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✔️Combater a discriminação no ambiente laboral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PT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✔️Apoiar efetivamente o sonho da parentalidade dos nossos colaboradores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PT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✔️Contribuir para um mercado de trabalho mais justo e equitativo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PT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Continuamos empenhados em ser uma empresa que coloca as pessoas no centro das suas decisões.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PT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Mais informações em </a:t>
            </a:r>
            <a:r>
              <a:rPr lang="pt-PT" sz="1100" u="sng">
                <a:solidFill>
                  <a:srgbClr val="1155CC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https://movimentomaisfertilidade.pt/</a:t>
            </a:r>
            <a:r>
              <a:rPr lang="pt-PT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PT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#MovimentoMaisFertilidade #Fertilidade #Parentalidade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9"/>
          <p:cNvSpPr/>
          <p:nvPr/>
        </p:nvSpPr>
        <p:spPr>
          <a:xfrm>
            <a:off x="486325" y="486825"/>
            <a:ext cx="8171100" cy="41706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29"/>
          <p:cNvSpPr/>
          <p:nvPr/>
        </p:nvSpPr>
        <p:spPr>
          <a:xfrm>
            <a:off x="1370400" y="2127175"/>
            <a:ext cx="6403200" cy="39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PT" sz="2400" dirty="0">
                <a:latin typeface="Montserrat ExtraBold"/>
                <a:ea typeface="Montserrat ExtraBold"/>
                <a:cs typeface="Montserrat ExtraBold"/>
                <a:sym typeface="Montserrat ExtraBold"/>
              </a:rPr>
              <a:t>POST BENEFÍCIOS</a:t>
            </a:r>
            <a:endParaRPr sz="1600" dirty="0">
              <a:latin typeface="Montserrat Light"/>
              <a:ea typeface="Montserrat Light"/>
              <a:cs typeface="Montserrat Light"/>
              <a:sym typeface="Montserrat Ligh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30"/>
          <p:cNvSpPr txBox="1"/>
          <p:nvPr/>
        </p:nvSpPr>
        <p:spPr>
          <a:xfrm>
            <a:off x="903150" y="920550"/>
            <a:ext cx="7337700" cy="33024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1425" tIns="51425" rIns="51425" bIns="5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PT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 empresas portuguesas têm nas suas mãos a oportunidade de moldar um futuro mais promissor e inclusivo!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PT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 [</a:t>
            </a:r>
            <a:r>
              <a:rPr lang="pt-PT" sz="1100">
                <a:solidFill>
                  <a:schemeClr val="dk1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rPr>
              <a:t>NOME DA EMPRESA</a:t>
            </a:r>
            <a:r>
              <a:rPr lang="pt-PT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], acreditamos que através de políticas inovadoras, práticas sustentáveis e medidas transformadoras, podemos liderar uma verdadeira mudança, promovendo a saúde reprodutiva e cultivando ambientes favoráveis à família.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PT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Como membro do Movimento + Fertilidade, continuamos comprometidos em criar um ambiente de trabalho que verdadeiramente apoie a jornada da parentalidade.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PT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São várias as medidas que fazem a diferença: conheça aqui as nossas. 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PT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Saiba mais sobre esta iniciativa em </a:t>
            </a:r>
            <a:r>
              <a:rPr lang="pt-PT" sz="1100" u="sng">
                <a:solidFill>
                  <a:srgbClr val="1155CC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https://movimentomaisfertilidade.pt/</a:t>
            </a:r>
            <a:r>
              <a:rPr lang="pt-PT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pt-PT" sz="1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#MovimentoMaisFertilidade #Fertilidade #Parentalidade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252</Words>
  <Application>Microsoft Office PowerPoint</Application>
  <PresentationFormat>Apresentação no Ecrã (16:9)</PresentationFormat>
  <Paragraphs>25</Paragraphs>
  <Slides>4</Slides>
  <Notes>4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2</vt:i4>
      </vt:variant>
      <vt:variant>
        <vt:lpstr>Títulos dos diapositivos</vt:lpstr>
      </vt:variant>
      <vt:variant>
        <vt:i4>4</vt:i4>
      </vt:variant>
    </vt:vector>
  </HeadingPairs>
  <TitlesOfParts>
    <vt:vector size="10" baseType="lpstr">
      <vt:lpstr>Montserrat Light</vt:lpstr>
      <vt:lpstr>Arial</vt:lpstr>
      <vt:lpstr>Calibri</vt:lpstr>
      <vt:lpstr>Montserrat ExtraBold</vt:lpstr>
      <vt:lpstr>Simple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GuessWhat</cp:lastModifiedBy>
  <cp:revision>1</cp:revision>
  <dcterms:modified xsi:type="dcterms:W3CDTF">2025-07-03T16:28:54Z</dcterms:modified>
</cp:coreProperties>
</file>